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</p:sldIdLst>
  <p:sldSz cx="12192000" cy="6858000"/>
  <p:notesSz cx="6858000" cy="12192000"/>
  <p:custDataLst>
    <p:tags r:id="rId49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678e201a069fa7fd96b7f63#tid=667be1f09084dc000a9babf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2025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5202936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 选择性必修第二册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2.png"/><Relationship Id="rId1" Type="http://schemas.openxmlformats.org/officeDocument/2006/relationships/image" Target="../media/image61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4.png"/><Relationship Id="rId1" Type="http://schemas.openxmlformats.org/officeDocument/2006/relationships/image" Target="../media/image63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image" Target="../media/image6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2.png"/><Relationship Id="rId2" Type="http://schemas.openxmlformats.org/officeDocument/2006/relationships/image" Target="../media/image71.jpeg"/><Relationship Id="rId1" Type="http://schemas.openxmlformats.org/officeDocument/2006/relationships/image" Target="../media/image7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ee16df81?sp=1&amp;pid=0cd5b7b2a&amp;color=0,0,0&amp;vtp=1&amp;bt=1&amp;bbb=1"/>
          <p:cNvSpPr/>
          <p:nvPr/>
        </p:nvSpPr>
        <p:spPr>
          <a:xfrm>
            <a:off x="612648" y="468000"/>
            <a:ext cx="10963656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2.互感器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P_5_BD#9ee16df81?colgroup=8,10,10&amp;pid=0cd5b7b2a&amp;color=0,0,0&amp;vtp=1&amp;bbb=1"/>
              <p:cNvGraphicFramePr>
                <a:graphicFrameLocks noGrp="1"/>
              </p:cNvGraphicFramePr>
              <p:nvPr/>
            </p:nvGraphicFramePr>
            <p:xfrm>
              <a:off x="612648" y="974731"/>
              <a:ext cx="10936224" cy="5528186"/>
            </p:xfrm>
            <a:graphic>
              <a:graphicData uri="http://schemas.openxmlformats.org/drawingml/2006/table">
                <a:tbl>
                  <a:tblPr/>
                  <a:tblGrid>
                    <a:gridCol w="3145536"/>
                    <a:gridCol w="3895344"/>
                    <a:gridCol w="3895344"/>
                  </a:tblGrid>
                  <a:tr h="5418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电压互感器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电流互感器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178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原理图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400"/>
                            </a:lnSpc>
                          </a:pPr>
                          <a:r>
                            <a:rPr lang="en-US" altLang="zh-CN" sz="119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500"/>
                            </a:lnSpc>
                          </a:pPr>
                          <a:r>
                            <a:rPr lang="en-US" altLang="zh-CN" sz="103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90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原线圈的连接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并联在高压电路中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串联在大电流电路中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90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副线圈的连接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连接电压表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连接电流表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90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互感器的作用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将高电压变为低电压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将大电流变为小电流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710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利用的公式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64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  <m:t>𝑈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  <m:t>𝑈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微软雅黑" panose="020B0503020204020204" pitchFamily="34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39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微软雅黑" panose="020B0503020204020204" pitchFamily="34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微软雅黑" panose="020B0503020204020204" pitchFamily="34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P_5_BD#9ee16df81?colgroup=8,10,10&amp;pid=0cd5b7b2a&amp;color=0,0,0&amp;vtp=1&amp;bbb=1"/>
              <p:cNvGraphicFramePr>
                <a:graphicFrameLocks noGrp="1"/>
              </p:cNvGraphicFramePr>
              <p:nvPr/>
            </p:nvGraphicFramePr>
            <p:xfrm>
              <a:off x="612648" y="974731"/>
              <a:ext cx="10936224" cy="5528186"/>
            </p:xfrm>
            <a:graphic>
              <a:graphicData uri="http://schemas.openxmlformats.org/drawingml/2006/table">
                <a:tbl>
                  <a:tblPr/>
                  <a:tblGrid>
                    <a:gridCol w="3145536"/>
                    <a:gridCol w="3895344"/>
                    <a:gridCol w="3895344"/>
                  </a:tblGrid>
                  <a:tr h="5418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电压互感器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电流互感器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178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原理图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400"/>
                            </a:lnSpc>
                          </a:pPr>
                          <a:r>
                            <a:rPr lang="en-US" altLang="zh-CN" sz="119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500"/>
                            </a:lnSpc>
                          </a:pPr>
                          <a:r>
                            <a:rPr lang="en-US" altLang="zh-CN" sz="103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90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原线圈的连接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并联在高压电路中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串联在大电流电路中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90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副线圈的连接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连接电压表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连接电流表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908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互感器的作用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将高电压变为低电压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将大电流变为小电流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7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微软雅黑" panose="020B0503020204020204" pitchFamily="34" charset="-122"/>
                              <a:cs typeface="Times New Roman" panose="02020603050405020304" pitchFamily="34" charset="-120"/>
                            </a:rPr>
                            <a:t>利用的公式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P_5_BD#9ee16df81.table_image?tii=1&amp;pid=0cd5b7b2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17720" y="1663103"/>
            <a:ext cx="2176272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5_BD#9ee16df81.table_image?tii=2&amp;pid=0cd5b7b2a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9932" y="1827695"/>
            <a:ext cx="2002536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9ee16df81?sp=1&amp;pid=0cd5b7b2a&amp;color=0,0,0&amp;vtp=1&amp;bt=1&amp;bbb=1&amp;hb=1"/>
              <p:cNvSpPr/>
              <p:nvPr/>
            </p:nvSpPr>
            <p:spPr>
              <a:xfrm>
                <a:off x="612648" y="466343"/>
                <a:ext cx="10963656" cy="46064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注意：（1）电压互感器是降压变压器，据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电流互感器是升压变压器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，据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（2）区分电压互感器与电流互感器的三个标志：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①测量仪器不同，电压互感器用电压表，电流互感器用电流表。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②原、副线圈匝数关系不同。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③原线圈接线方式不同，前者接在火线和零线间，后者接在火线上。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（3）使用互感器时，一定要将互感器的外壳和副线圈接地。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5_BD#9ee16df81?sp=1&amp;pid=0cd5b7b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3"/>
                <a:ext cx="10963656" cy="4606417"/>
              </a:xfrm>
              <a:prstGeom prst="rect">
                <a:avLst/>
              </a:prstGeom>
              <a:blipFill rotWithShape="1">
                <a:blip r:embed="rId1"/>
                <a:stretch>
                  <a:fillRect l="-5" t="-5" r="2" b="-14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9_1#327deb681?sp=1&amp;pid=0cd5b7b2a&amp;color=0,0,0&amp;vtp=1&amp;bt=1&amp;bbb=1&amp;hb=1"/>
              <p:cNvSpPr/>
              <p:nvPr/>
            </p:nvSpPr>
            <p:spPr>
              <a:xfrm>
                <a:off x="612648" y="468000"/>
                <a:ext cx="1096365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电流互感器和电压互感器如图所示。其中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分别为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四个线圈的匝数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为两只交流电表，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则(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BD.9_1#327deb681?sp=1&amp;pid=0cd5b7b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0135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10_1#327deb681.bracket?pid=0cd5b7b2a&amp;color=0,0,0&amp;vpa=3&amp;vtp=1"/>
          <p:cNvSpPr/>
          <p:nvPr/>
        </p:nvSpPr>
        <p:spPr>
          <a:xfrm>
            <a:off x="7658767" y="11023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5_BD.11_1#327deb681?pid=0cd5b7b2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7328" y="1807469"/>
            <a:ext cx="4663440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11_2#327deb681.choices?pid=0cd5b7b2a&amp;color=0,0,0&amp;vtp=1&amp;bbb=1"/>
              <p:cNvSpPr/>
              <p:nvPr/>
            </p:nvSpPr>
            <p:spPr>
              <a:xfrm>
                <a:off x="612648" y="3902969"/>
                <a:ext cx="10963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A为电压互感器，且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是电压表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B为电压互感器，且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是电压表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A为电流互感器，且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是电流表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B为电流互感器，且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是电流表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C_5_BD.11_2#327deb681.choices?pid=0cd5b7b2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902969"/>
                <a:ext cx="10963656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5" t="-10" r="2" b="-2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12_1#327deb681?pid=0cd5b7b2a&amp;color=0,0,0&amp;vtp=1&amp;bt=1&amp;bbb=1&amp;hb=1"/>
              <p:cNvSpPr/>
              <p:nvPr/>
            </p:nvSpPr>
            <p:spPr>
              <a:xfrm>
                <a:off x="612648" y="468000"/>
                <a:ext cx="10963656" cy="25109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由图可知，A串联在电路中，是电流互感器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，把大电流变成小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，用电流表测量，故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是电流表，A错误，C正确；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B并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联在电路中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，是电压互感器，把高电压变成低电压，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用电压表测量，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是电压表，B、D错误。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AS.12_1#327deb681?pid=0cd5b7b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51091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2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9242b00a?sp=1&amp;pid=0ff02ec85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迁移应用</a:t>
            </a:r>
            <a:endParaRPr lang="en-US" altLang="zh-CN" sz="3000" dirty="0"/>
          </a:p>
        </p:txBody>
      </p:sp>
      <p:pic>
        <p:nvPicPr>
          <p:cNvPr id="3" name="QC_5_BD.13_1#81bcf18b9?htil=4&amp;pid=89242b00a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2904" y="1162685"/>
            <a:ext cx="4325112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3_2#81bcf18b9?htil=4&amp;sp=1&amp;pid=89242b00a&amp;color=0,0,0&amp;vtp=1&amp;bbb=1&amp;hb=1&amp;hs=1"/>
              <p:cNvSpPr/>
              <p:nvPr/>
            </p:nvSpPr>
            <p:spPr>
              <a:xfrm>
                <a:off x="612648" y="1135253"/>
                <a:ext cx="651052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如图所示，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是高压输电线，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甲、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乙是两只互感器，若已知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，图中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则高压输电线的送电功率为(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5_BD.13_2#81bcf18b9?htil=4&amp;sp=1&amp;pid=89242b00a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35253"/>
                <a:ext cx="6510528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8" t="-16" r="-2198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14_1#81bcf18b9.bracket?pid=89242b00a&amp;color=0,0,0&amp;vpa=4&amp;vtp=1"/>
          <p:cNvSpPr/>
          <p:nvPr/>
        </p:nvSpPr>
        <p:spPr>
          <a:xfrm>
            <a:off x="5156866" y="371271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15_1#81bcf18b9.choices?pid=89242b00a&amp;color=0,0,0&amp;vtp=1&amp;bbb=1&amp;hs=1"/>
              <p:cNvSpPr/>
              <p:nvPr/>
            </p:nvSpPr>
            <p:spPr>
              <a:xfrm>
                <a:off x="612648" y="4270375"/>
                <a:ext cx="10963656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5892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58927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C_5_BD.15_1#81bcf18b9.choices?pid=89242b00a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270375"/>
                <a:ext cx="10963656" cy="1202944"/>
              </a:xfrm>
              <a:prstGeom prst="rect">
                <a:avLst/>
              </a:prstGeom>
              <a:blipFill rotWithShape="1">
                <a:blip r:embed="rId3"/>
                <a:stretch>
                  <a:fillRect l="-5" r="2" b="-6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16_1#81bcf18b9?pid=89242b00a&amp;color=0,0,0&amp;vtp=1&amp;bt=1&amp;bbb=1&amp;hb=1"/>
              <p:cNvSpPr/>
              <p:nvPr/>
            </p:nvSpPr>
            <p:spPr>
              <a:xfrm>
                <a:off x="612648" y="468000"/>
                <a:ext cx="10963656" cy="1941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根据题图甲可得，高压输电线的送电电压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根据题图乙可得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，送电电流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；所以高压输电线的送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电功率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，故选C。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AS.16_1#81bcf18b9?pid=89242b00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941957"/>
              </a:xfrm>
              <a:prstGeom prst="rect">
                <a:avLst/>
              </a:prstGeom>
              <a:blipFill rotWithShape="1">
                <a:blip r:embed="rId1"/>
                <a:stretch>
                  <a:fillRect l="-5" r="-397" b="-33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_BD#094829534?sp=1&amp;pid=89242b00a&amp;color=0,0,0&amp;vtp=1&amp;bt=1&amp;bbb=1&amp;hb=1"/>
              <p:cNvSpPr/>
              <p:nvPr/>
            </p:nvSpPr>
            <p:spPr>
              <a:xfrm>
                <a:off x="612648" y="468000"/>
                <a:ext cx="10963656" cy="52290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3.多副线圈变压器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对于副线圈有两个及以上的理想变压器，电压比与匝数比相等是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成立的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，而电流比与匝数比成反比的规律不成立。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有多个副线圈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（以两个为例）时，输入功率等于输出功率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，即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。穿过原、副线圈的磁通量相等，磁通量的变化率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相等，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所以有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。由能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量守恒定律有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，可得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5_BD#094829534?sp=1&amp;pid=89242b00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229035"/>
              </a:xfrm>
              <a:prstGeom prst="rect">
                <a:avLst/>
              </a:prstGeom>
              <a:blipFill rotWithShape="1">
                <a:blip r:embed="rId1"/>
                <a:stretch>
                  <a:fillRect l="-5" r="-3589" b="-1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17_1#a782b932c?sp=1&amp;pid=89242b00a&amp;color=0,0,0&amp;vtp=1&amp;bt=1&amp;bbb=1&amp;hb=1"/>
              <p:cNvSpPr/>
              <p:nvPr/>
            </p:nvSpPr>
            <p:spPr>
              <a:xfrm>
                <a:off x="612648" y="468000"/>
                <a:ext cx="10963656" cy="3084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多选题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如图，发电机的矩形线圈长为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，宽为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，匝数为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，放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置在磁感应强度大小为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的匀强磁场中，理想变压器的原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、副线圈匝数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，两个副线圈分别接有电阻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，当发电机线圈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以角速度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匀速转动时，理想电流表读数为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，不计线圈电阻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，下列说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BD.17_1#a782b932c?sp=1&amp;pid=89242b00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084132"/>
              </a:xfrm>
              <a:prstGeom prst="rect">
                <a:avLst/>
              </a:prstGeom>
              <a:blipFill rotWithShape="1">
                <a:blip r:embed="rId1"/>
                <a:stretch>
                  <a:fillRect l="-5" r="-334" b="-2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18_1#a782b932c.bracket?pid=89242b00a&amp;color=0,0,0&amp;vpa=5&amp;vtp=1&amp;bbb=1"/>
          <p:cNvSpPr/>
          <p:nvPr/>
        </p:nvSpPr>
        <p:spPr>
          <a:xfrm>
            <a:off x="2731167" y="2997904"/>
            <a:ext cx="75247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BC</a:t>
            </a:r>
            <a:endParaRPr lang="en-US" altLang="zh-CN" sz="2800" dirty="0"/>
          </a:p>
        </p:txBody>
      </p:sp>
      <p:pic>
        <p:nvPicPr>
          <p:cNvPr id="4" name="QC_5_BD.19_1#a782b932c?htil=5&amp;pid=89242b00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4000" y="3641984"/>
            <a:ext cx="5120640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19_2#a782b932c.choices?htil=5&amp;pid=89242b00a&amp;color=0,0,0&amp;vtp=1&amp;bbb=1"/>
              <p:cNvSpPr/>
              <p:nvPr/>
            </p:nvSpPr>
            <p:spPr>
              <a:xfrm>
                <a:off x="612648" y="3514984"/>
                <a:ext cx="5705856" cy="27697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通过电阻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的电流为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的比值为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𝑁𝐵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的比值为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𝑁𝐵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C_5_BD.19_2#a782b932c.choices?htil=5&amp;pid=89242b00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514984"/>
                <a:ext cx="5705856" cy="2769743"/>
              </a:xfrm>
              <a:prstGeom prst="rect">
                <a:avLst/>
              </a:prstGeom>
              <a:blipFill rotWithShape="1">
                <a:blip r:embed="rId3"/>
                <a:stretch>
                  <a:fillRect l="-9" t="-9" r="4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20_1#a782b932c?pid=89242b00a&amp;color=0,0,0&amp;mp=1&amp;vtp=1&amp;bt=1&amp;bbb=1&amp;hb=1"/>
              <p:cNvSpPr/>
              <p:nvPr/>
            </p:nvSpPr>
            <p:spPr>
              <a:xfrm>
                <a:off x="612648" y="466344"/>
                <a:ext cx="10963656" cy="2298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选项A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，B正确；因为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𝑁𝐵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𝜔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，解得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𝑁𝐵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，选项C正确，D错误。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AS.20_1#a782b932c?pid=89242b00a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2298700"/>
              </a:xfrm>
              <a:prstGeom prst="rect">
                <a:avLst/>
              </a:prstGeom>
              <a:blipFill rotWithShape="1">
                <a:blip r:embed="rId1"/>
                <a:stretch>
                  <a:fillRect l="-5" t="-11" r="2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ee9779f9?sp=1&amp;pid=0ff02ec85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迁移应用</a:t>
            </a:r>
            <a:endParaRPr lang="en-US" altLang="zh-CN" sz="3000" dirty="0"/>
          </a:p>
        </p:txBody>
      </p:sp>
      <p:pic>
        <p:nvPicPr>
          <p:cNvPr id="3" name="QC_5_BD.21_1#8276fa619?htil=6&amp;pid=5ee9779f9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0959" y="1162685"/>
            <a:ext cx="3127248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21_2#8276fa619?htil=6&amp;sp=1&amp;pid=5ee9779f9&amp;color=0,0,0&amp;vtp=1&amp;bbb=1&amp;hb=1&amp;hs=1"/>
              <p:cNvSpPr/>
              <p:nvPr/>
            </p:nvSpPr>
            <p:spPr>
              <a:xfrm>
                <a:off x="612648" y="1135253"/>
                <a:ext cx="770839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，理想变压器原线圈的匝数为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，两个副线圈的匝数分别为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”的小灯泡，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是“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”的小灯泡，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当原线圈接上交流电压时，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都正常发光，那么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，原线圈中的电流为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5_BD.21_2#8276fa619?htil=6&amp;sp=1&amp;pid=5ee9779f9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35253"/>
                <a:ext cx="7708392" cy="3792157"/>
              </a:xfrm>
              <a:prstGeom prst="rect">
                <a:avLst/>
              </a:prstGeom>
              <a:blipFill rotWithShape="1">
                <a:blip r:embed="rId2"/>
                <a:stretch>
                  <a:fillRect l="-7" t="-13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22_1#8276fa619.bracket?pid=5ee9779f9&amp;color=0,0,0&amp;vpa=6&amp;vtp=1"/>
          <p:cNvSpPr/>
          <p:nvPr/>
        </p:nvSpPr>
        <p:spPr>
          <a:xfrm>
            <a:off x="889666" y="436041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23_1#8276fa619.choices?pid=5ee9779f9&amp;color=0,0,0&amp;vtp=1&amp;bbb=1&amp;hs=1"/>
              <p:cNvSpPr/>
              <p:nvPr/>
            </p:nvSpPr>
            <p:spPr>
              <a:xfrm>
                <a:off x="612648" y="4905375"/>
                <a:ext cx="10963656" cy="81807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000"/>
                  </a:lnSpc>
                  <a:tabLst>
                    <a:tab pos="2813685" algn="l"/>
                    <a:tab pos="5589270" algn="l"/>
                    <a:tab pos="836549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60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C_5_BD.23_1#8276fa619.choices?pid=5ee9779f9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905375"/>
                <a:ext cx="10963656" cy="818071"/>
              </a:xfrm>
              <a:prstGeom prst="rect">
                <a:avLst/>
              </a:prstGeom>
              <a:blipFill rotWithShape="1">
                <a:blip r:embed="rId3"/>
                <a:stretch>
                  <a:fillRect l="-5" r="2" b="-8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ddccf4ff.fixed?pid=2d65d09a0&amp;color=0,173,163&amp;vtp=1&amp;bbb=1"/>
          <p:cNvSpPr/>
          <p:nvPr/>
        </p:nvSpPr>
        <p:spPr>
          <a:xfrm>
            <a:off x="877824" y="2660904"/>
            <a:ext cx="1055217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交变电流</a:t>
            </a:r>
            <a:endParaRPr lang="en-US" altLang="zh-CN" sz="4000" dirty="0"/>
          </a:p>
        </p:txBody>
      </p:sp>
      <p:sp>
        <p:nvSpPr>
          <p:cNvPr id="3" name="C_2#4ddccf4ff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#4ddccf4ff.fixed?pid=2d65d09a0&amp;color=0,173,163&amp;vtp=1&amp;bbb=1"/>
          <p:cNvSpPr/>
          <p:nvPr/>
        </p:nvSpPr>
        <p:spPr>
          <a:xfrm>
            <a:off x="877824" y="3493008"/>
            <a:ext cx="10552176" cy="61264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4200"/>
              </a:lnSpc>
            </a:pP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专题课</a:t>
            </a:r>
            <a:r>
              <a:rPr lang="en-US" altLang="zh-CN" sz="34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变压器的综合问题</a:t>
            </a:r>
            <a:endParaRPr lang="en-US" altLang="zh-CN" sz="338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24_1#8276fa619?pid=5ee9779f9&amp;color=0,0,0&amp;vtp=1&amp;bt=1&amp;bbb=1&amp;hb=1"/>
              <p:cNvSpPr/>
              <p:nvPr/>
            </p:nvSpPr>
            <p:spPr>
              <a:xfrm>
                <a:off x="612648" y="468000"/>
                <a:ext cx="10963656" cy="2781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两灯泡正常发光，则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，原线圈两端电压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000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，副线圈上总的输出功率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出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，原线圈上输入功率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出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，原线圈中的电流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120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，故选C。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AS.24_1#8276fa619?pid=5ee9779f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781300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7f73f3de?pid=4ddccf4ff&amp;color=0,0,0&amp;vtp=1&amp;bt=1&amp;bbb=1"/>
          <p:cNvSpPr/>
          <p:nvPr/>
        </p:nvSpPr>
        <p:spPr>
          <a:xfrm>
            <a:off x="612648" y="415871"/>
            <a:ext cx="10963656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题型二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理想变压器的制约关系和动态分析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4#fb2bcb38e?sp=1&amp;pid=07f73f3de&amp;color=0,0,0&amp;vtp=1&amp;bbb=1"/>
              <p:cNvSpPr/>
              <p:nvPr/>
            </p:nvSpPr>
            <p:spPr>
              <a:xfrm>
                <a:off x="612648" y="1127506"/>
                <a:ext cx="10963656" cy="5499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1.电压、电流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、功率的制约关系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（1）电压制约：当变压器原、副线圈的匝数比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一定时，输入电压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:endParaRPr kumimoji="0" lang="en-US" altLang="zh-CN" sz="100" b="0" i="0" u="none" strike="noStrike" kern="0" cap="none" spc="-9990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决定输出电压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，即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（2）功率制约：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出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决定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入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出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入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增大；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出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入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减小；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出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为0，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入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为0。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（3）电流制约：当变压器原、副线圈的匝数比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一定，且输入电压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:endParaRPr kumimoji="0" lang="en-US" altLang="zh-CN" sz="100" b="0" i="0" u="none" strike="noStrike" kern="0" cap="none" spc="-9990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确定时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，副线圈中的输出电流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决定原线圈中的输入电流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，即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7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只有一个副线圈时）。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P_4#fb2bcb38e?sp=1&amp;pid=07f73f3d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27506"/>
                <a:ext cx="10963656" cy="5499100"/>
              </a:xfrm>
              <a:prstGeom prst="rect">
                <a:avLst/>
              </a:prstGeom>
              <a:blipFill rotWithShape="1">
                <a:blip r:embed="rId1"/>
                <a:stretch>
                  <a:fillRect l="-5" t="-7" r="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#fb2bcb38e?sp=1&amp;pid=07f73f3de&amp;color=0,0,0&amp;mp=1&amp;vtp=1&amp;bt=1&amp;bbb=1"/>
          <p:cNvSpPr/>
          <p:nvPr/>
        </p:nvSpPr>
        <p:spPr>
          <a:xfrm>
            <a:off x="612648" y="468000"/>
            <a:ext cx="10963656" cy="1215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.理想变压器动态分析常见的两种情况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（1）匝数比不变的情况（如图甲所示）</a:t>
            </a:r>
            <a:endParaRPr lang="en-US" altLang="zh-CN" sz="2800" dirty="0"/>
          </a:p>
        </p:txBody>
      </p:sp>
      <p:pic>
        <p:nvPicPr>
          <p:cNvPr id="4" name="P_4_BD#fb2bcb38e?pid=07f73f3d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1496" y="1816740"/>
            <a:ext cx="197510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4_BD#fb2bcb38e?sp=1&amp;pid=07f73f3de&amp;color=0,0,0&amp;vtp=1&amp;bbb=1&amp;hb=1"/>
              <p:cNvSpPr/>
              <p:nvPr/>
            </p:nvSpPr>
            <p:spPr>
              <a:xfrm>
                <a:off x="612648" y="3747140"/>
                <a:ext cx="10963656" cy="25874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不变，根据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，输入电压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决定输出电压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，无论负载电阻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如何变化，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②当负载电阻发生变化时，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变化，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变化。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变化，则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发生变化，又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发生变化。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P_4_BD#fb2bcb38e?sp=1&amp;pid=07f73f3de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747140"/>
                <a:ext cx="10963656" cy="2587435"/>
              </a:xfrm>
              <a:prstGeom prst="rect">
                <a:avLst/>
              </a:prstGeom>
              <a:blipFill rotWithShape="1">
                <a:blip r:embed="rId2"/>
                <a:stretch>
                  <a:fillRect l="-5" r="2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b2bcb38e?sp=1&amp;pid=07f73f3de&amp;color=0,0,0&amp;vtp=1&amp;bt=1&amp;bbb=1"/>
          <p:cNvSpPr/>
          <p:nvPr/>
        </p:nvSpPr>
        <p:spPr>
          <a:xfrm>
            <a:off x="612648" y="466344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（2）负载电阻不变的情况（如图乙所示）</a:t>
            </a:r>
            <a:endParaRPr lang="en-US" altLang="zh-CN" sz="2800" dirty="0"/>
          </a:p>
        </p:txBody>
      </p:sp>
      <p:pic>
        <p:nvPicPr>
          <p:cNvPr id="3" name="P_4_BD#fb2bcb38e?pid=07f73f3d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448" y="1164590"/>
            <a:ext cx="2743200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fb2bcb38e?sp=1&amp;pid=07f73f3de&amp;color=0,0,0&amp;vtp=1&amp;bbb=1"/>
              <p:cNvSpPr/>
              <p:nvPr/>
            </p:nvSpPr>
            <p:spPr>
              <a:xfrm>
                <a:off x="612648" y="3615690"/>
                <a:ext cx="10963656" cy="25493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发生变化，故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变化。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变化，故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发生变化，则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发生变化。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③根据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，可以判断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变化时，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发生变化；根据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kumimoji="0" lang="en-US" altLang="zh-CN" sz="100" b="0" i="0" u="none" strike="noStrike" kern="0" cap="none" spc="-9990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发生变化。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P_4_BD#fb2bcb38e?sp=1&amp;pid=07f73f3de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615690"/>
                <a:ext cx="10963656" cy="2549335"/>
              </a:xfrm>
              <a:prstGeom prst="rect">
                <a:avLst/>
              </a:prstGeom>
              <a:blipFill rotWithShape="1">
                <a:blip r:embed="rId2"/>
                <a:stretch>
                  <a:fillRect l="-5" r="-826" b="-2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b2bcb38e?sp=1&amp;pid=07f73f3de&amp;color=0,0,0&amp;vtp=1&amp;bt=1&amp;bbb=1&amp;hb=1"/>
          <p:cNvSpPr/>
          <p:nvPr/>
        </p:nvSpPr>
        <p:spPr>
          <a:xfrm>
            <a:off x="612648" y="468000"/>
            <a:ext cx="10963656" cy="51020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3.解决理想变压器动态分析问题的规律方法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处理变压器的动态分析问题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，首先应明确“不变量”和“变化量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”，对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变化量要把握它们之间的制约关系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，依据逐步分析的思想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，从主动变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化量开始，根据制约关系从前到后或从后到前逐一分析各物理量的变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化情况。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（1）首先明确变压器各物理量间的制约关系。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（2）分清动态变化中哪个物理量变化，结合串、并联电路的特点、欧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姆定律及变压器各物理量间因果关系依次确定。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5_1#aa860a1be?htil=7&amp;pid=07f73f3de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6301" y="495432"/>
            <a:ext cx="2587752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25_2#aa860a1be?htil=7&amp;sp=1&amp;pid=07f73f3de&amp;color=0,0,0&amp;vtp=1&amp;bt=1&amp;bbb=1&amp;hb=1&amp;hs=1"/>
              <p:cNvSpPr/>
              <p:nvPr/>
            </p:nvSpPr>
            <p:spPr>
              <a:xfrm>
                <a:off x="612648" y="468000"/>
                <a:ext cx="824788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多选题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如图所示是一理想变压器，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为单刀双掷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为滑动变阻器的滑片，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为加在原线圈两端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为原线圈中的电流，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则(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C_4_BD.25_2#aa860a1be?htil=7&amp;sp=1&amp;pid=07f73f3de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8247888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6" r="-365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26_1#aa860a1be.bracket?pid=07f73f3de&amp;color=0,0,0&amp;vpa=7&amp;vtp=1&amp;bbb=1"/>
          <p:cNvSpPr/>
          <p:nvPr/>
        </p:nvSpPr>
        <p:spPr>
          <a:xfrm>
            <a:off x="6164930" y="1750065"/>
            <a:ext cx="10096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ABD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4_BD.27_1#aa860a1be.choices?pid=07f73f3de&amp;color=0,0,0&amp;vtp=1&amp;bbb=1&amp;hs=1"/>
              <p:cNvSpPr/>
              <p:nvPr/>
            </p:nvSpPr>
            <p:spPr>
              <a:xfrm>
                <a:off x="612648" y="2315152"/>
                <a:ext cx="10963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保持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的位置不变，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合到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将增大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保持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的位置及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合到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消耗的功率减小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保持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合到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处时，使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上滑，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将增大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保持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的位置不变，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合到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处时，若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将增大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C_4_BD.27_1#aa860a1be.choices?pid=07f73f3de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315152"/>
                <a:ext cx="10963656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5" t="-23" r="2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AS.28_1#aa860a1be?pid=07f73f3de&amp;color=0,0,0&amp;vtp=1&amp;bt=1&amp;bbb=1&amp;hb=1"/>
              <p:cNvSpPr/>
              <p:nvPr/>
            </p:nvSpPr>
            <p:spPr>
              <a:xfrm>
                <a:off x="612648" y="468000"/>
                <a:ext cx="10963656" cy="56732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的位置不变，即负载不变，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合到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时原线圈匝数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增大，故A项正确。当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合到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A选项情况相反，原线圈匝数增多使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可知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消耗的功率减小，故B项正确。当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上滑时，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减小，故C项错误。保持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的位置不变，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合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增大时，由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增大，所以D项正确。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4_AS.28_1#aa860a1be?pid=07f73f3de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673217"/>
              </a:xfrm>
              <a:prstGeom prst="rect">
                <a:avLst/>
              </a:prstGeom>
              <a:blipFill rotWithShape="1">
                <a:blip r:embed="rId1"/>
                <a:stretch>
                  <a:fillRect l="-5" r="-2598" b="-1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5e0d756a?pid=07f73f3de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总结归纳</a:t>
            </a:r>
            <a:endParaRPr lang="en-US" altLang="zh-CN" sz="3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5_BD#d7504be83?pid=d5e0d756a&amp;color=0,0,0&amp;vtp=1&amp;bbb=1&amp;hb=1"/>
              <p:cNvSpPr/>
              <p:nvPr/>
            </p:nvSpPr>
            <p:spPr>
              <a:xfrm>
                <a:off x="612648" y="1135253"/>
                <a:ext cx="10963656" cy="31589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两类理想变压器的动态分析技巧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1）原、副线圈匝数比不变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，分析各物理量随负载电阻变化而变化的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情况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，进行动态分析的顺序是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→</m:t>
                        </m:r>
                        <m:d>
                          <m:dPr>
                            <m:begChr m:val=""/>
                            <m:endChr m:val=""/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→</m:t>
                            </m:r>
                          </m:e>
                        </m:d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2）负载电阻不变，分析各物理量随原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、副线圈匝数比的变化而变化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的情况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，进行动态分析的顺序是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P_5_BD#d7504be83?pid=d5e0d756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35253"/>
                <a:ext cx="10963656" cy="3158935"/>
              </a:xfrm>
              <a:prstGeom prst="rect">
                <a:avLst/>
              </a:prstGeom>
              <a:blipFill rotWithShape="1">
                <a:blip r:embed="rId1"/>
                <a:stretch>
                  <a:fillRect l="-5" t="-16" r="2" b="-2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ba47ba31?sp=1&amp;pid=07f73f3de&amp;color=0,0,0&amp;vtp=1&amp;bt=1&amp;bbb=1"/>
          <p:cNvSpPr/>
          <p:nvPr/>
        </p:nvSpPr>
        <p:spPr>
          <a:xfrm>
            <a:off x="612648" y="466344"/>
            <a:ext cx="10963656" cy="1041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迁移应用</a:t>
            </a:r>
            <a:endParaRPr lang="en-US" altLang="zh-CN" sz="3000" dirty="0"/>
          </a:p>
        </p:txBody>
      </p:sp>
      <p:pic>
        <p:nvPicPr>
          <p:cNvPr id="3" name="QC_5_BD.29_1#a906e6133?htil=8&amp;pid=3ba47ba31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6945" y="1153540"/>
            <a:ext cx="3255264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29_2#a906e6133?htil=8&amp;sp=1&amp;pid=3ba47ba31&amp;color=0,0,0&amp;vtp=1&amp;bbb=1&amp;hb=1&amp;hs=1"/>
              <p:cNvSpPr/>
              <p:nvPr/>
            </p:nvSpPr>
            <p:spPr>
              <a:xfrm>
                <a:off x="612648" y="1135253"/>
                <a:ext cx="758037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2800" b="1" i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有一理想变压器的原线圈连接一只理想交流电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流表，副线圈接入电路的匝数可以通过滑动触头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调节，如图所示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，在副线圈两输出端连接了定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5_BD.29_2#a906e6133?htil=8&amp;sp=1&amp;pid=3ba47ba31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35253"/>
                <a:ext cx="7580376" cy="1863535"/>
              </a:xfrm>
              <a:prstGeom prst="rect">
                <a:avLst/>
              </a:prstGeom>
              <a:blipFill rotWithShape="1">
                <a:blip r:embed="rId2"/>
                <a:stretch>
                  <a:fillRect l="-7" t="-27" r="3" b="-3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30_1#a906e6133.bracket?pid=3ba47ba31&amp;color=0,0,0&amp;vpa=8&amp;vtp=1"/>
          <p:cNvSpPr/>
          <p:nvPr/>
        </p:nvSpPr>
        <p:spPr>
          <a:xfrm>
            <a:off x="889013" y="362204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31_1#a906e6133.choices?pid=3ba47ba31&amp;color=0,0,0&amp;vtp=1&amp;bbb=1&amp;hs=1"/>
              <p:cNvSpPr/>
              <p:nvPr/>
            </p:nvSpPr>
            <p:spPr>
              <a:xfrm>
                <a:off x="612648" y="4201160"/>
                <a:ext cx="10963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保持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Q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的位置不动，将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向上滑动时，电流表的示数变大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保持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Q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的位置不动，将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向上滑动时，电流表的示数不变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保持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的位置不动，将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向上滑动时，电流表的示数变大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保持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的位置不动，将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向上滑动时，电流表的示数变小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C_5_BD.31_1#a906e6133.choices?pid=3ba47ba31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201160"/>
                <a:ext cx="10963656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5" r="2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5_BD.29_2#a906e6133?htil=8&amp;sp=1&amp;pid=3ba47ba31&amp;color=0,0,0&amp;vtp=1&amp;bbb=1&amp;hb=1&amp;hs=1"/>
              <p:cNvSpPr/>
              <p:nvPr/>
            </p:nvSpPr>
            <p:spPr>
              <a:xfrm>
                <a:off x="611994" y="2987675"/>
                <a:ext cx="1096801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，在原线圈上加一电压为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的交流电源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 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7" name="QC_5_BD.29_2#a906e6133?htil=8&amp;sp=1&amp;pid=3ba47ba31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994" y="2987675"/>
                <a:ext cx="1096801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4" r="1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32_1#a906e6133?pid=3ba47ba31&amp;color=0,0,0&amp;vtp=1&amp;bt=1&amp;bbb=1&amp;hb=1"/>
              <p:cNvSpPr/>
              <p:nvPr/>
            </p:nvSpPr>
            <p:spPr>
              <a:xfrm>
                <a:off x="612648" y="466344"/>
                <a:ext cx="10963656" cy="34126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保持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Q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的位置不动，副线圈匝数不变，由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向上滑动时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变大，由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，故电流表的示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数变小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，选项A、B错误；保持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的位置不动，将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向上滑动时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，副线圈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的匝数增多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电流表的示数变大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，选项C正确，D错误。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AS.32_1#a906e6133?pid=3ba47ba3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3412617"/>
              </a:xfrm>
              <a:prstGeom prst="rect">
                <a:avLst/>
              </a:prstGeom>
              <a:blipFill rotWithShape="1">
                <a:blip r:embed="rId1"/>
                <a:stretch>
                  <a:fillRect l="-5" t="-7" r="-826" b="-1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ff02ec85?pid=4ddccf4ff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题型一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几种特殊的变压器</a:t>
            </a:r>
            <a:endParaRPr lang="en-US" altLang="zh-CN" sz="3200" dirty="0"/>
          </a:p>
        </p:txBody>
      </p:sp>
      <p:sp>
        <p:nvSpPr>
          <p:cNvPr id="3" name="P_4_BD#69a0834c5?sp=1&amp;pid=0ff02ec85&amp;color=0,0,0&amp;vtp=1&amp;bbb=1&amp;hb=1"/>
          <p:cNvSpPr/>
          <p:nvPr/>
        </p:nvSpPr>
        <p:spPr>
          <a:xfrm>
            <a:off x="612648" y="1177979"/>
            <a:ext cx="10963656" cy="31589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1.自耦变压器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如图甲所示是自耦变压器的示意图。这种变压器的特点是铁芯上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只绕有一个线圈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。如果把整个线圈作为原线圈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，线圈的一部分作为副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线圈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，就可以降低电压；如果把线圈的一部分作为原线圈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，整个线圈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作为副线圈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，就可以升高电压。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33_1#c82cd7c4b?sp=1&amp;pid=3ba47ba31&amp;color=0,0,0&amp;vtp=1&amp;bt=1&amp;bbb=1&amp;hb=1"/>
              <p:cNvSpPr/>
              <p:nvPr/>
            </p:nvSpPr>
            <p:spPr>
              <a:xfrm>
                <a:off x="612648" y="468000"/>
                <a:ext cx="1096365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一理想变压器原、副线圈的匝数比为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，原线圈输入电压的变化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规律如图甲所示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，副线圈所接电路如图乙所示，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为滑动变阻器的滑片。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BD.33_1#c82cd7c4b?sp=1&amp;pid=3ba47ba3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49057"/>
              </a:xfrm>
              <a:prstGeom prst="rect">
                <a:avLst/>
              </a:prstGeom>
              <a:blipFill rotWithShape="1">
                <a:blip r:embed="rId1"/>
                <a:stretch>
                  <a:fillRect l="-5" r="-3287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5_BD.35_2#c82cd7c4b?iti=3&amp;htil=1&amp;pid=3ba47ba3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0" y="2448184"/>
            <a:ext cx="4416552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35_3#c82cd7c4b?iti=4&amp;htil=1&amp;pid=3ba47ba31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0920" y="2868808"/>
            <a:ext cx="2953512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35_4#c82cd7c4b?iti=3&amp;htil=1&amp;pid=3ba47ba31&amp;color=0,0,0&amp;vtp=1"/>
          <p:cNvSpPr/>
          <p:nvPr/>
        </p:nvSpPr>
        <p:spPr>
          <a:xfrm>
            <a:off x="3132995" y="5236088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7" name="QC_5_BD.35_5#c82cd7c4b?iti=4&amp;htil=1&amp;pid=3ba47ba31&amp;color=0,0,0&amp;vtp=1"/>
          <p:cNvSpPr/>
          <p:nvPr/>
        </p:nvSpPr>
        <p:spPr>
          <a:xfrm>
            <a:off x="8619395" y="5236088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35_6#c82cd7c4b.choices?pid=3ba47ba31&amp;color=0,0,0&amp;vtp=1&amp;bt=1&amp;bbb=1"/>
              <p:cNvSpPr/>
              <p:nvPr/>
            </p:nvSpPr>
            <p:spPr>
              <a:xfrm>
                <a:off x="612648" y="466344"/>
                <a:ext cx="10963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副线圈输出电压的频率为原来的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副线圈输出电压的有效值为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向右移动时，原、副线圈的电流之比减小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向右移动时，变压器的输入功率增大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BD.35_6#c82cd7c4b.choices?pid=3ba47ba31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2496757"/>
              </a:xfrm>
              <a:prstGeom prst="rect">
                <a:avLst/>
              </a:prstGeom>
              <a:blipFill rotWithShape="1">
                <a:blip r:embed="rId1"/>
                <a:stretch>
                  <a:fillRect l="-5" t="-10" r="2" b="-2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34_1#c82cd7c4b.bracket?pid=3ba47ba31&amp;color=0,0,0&amp;vpa=9&amp;vtp=1&amp;answeroption=D"/>
          <p:cNvSpPr txBox="1"/>
          <p:nvPr/>
        </p:nvSpPr>
        <p:spPr>
          <a:xfrm>
            <a:off x="485648" y="2394141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  <a:endParaRPr lang="zh-CN" altLang="en-US" sz="4400" b="1">
              <a:solidFill>
                <a:srgbClr val="FF0000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36_1#c82cd7c4b?pid=3ba47ba31&amp;color=0,0,0&amp;vtp=1&amp;bt=1&amp;bbb=1&amp;hb=1"/>
              <p:cNvSpPr/>
              <p:nvPr/>
            </p:nvSpPr>
            <p:spPr>
              <a:xfrm>
                <a:off x="612648" y="468000"/>
                <a:ext cx="10963656" cy="51906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由图甲可知，原线圈输入电压的周期为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𝑇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，频率为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，变压器不改变交流电的频率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，所以副线圈输出电压的频率也为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，A错误；由图甲可知，原线圈输入电压的最大值为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310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，其有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效值为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310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，根据电压比与匝数比相等可知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，副线圈输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出电压的有效值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，B错误；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向右移动时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，滑动变阻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器接入电路的电阻变小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，而副线圈输出电压不变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，则副线圈中的电流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，变压器的输出功率变大，故变压器的输入功率增大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，原线圈中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的电流也随之变大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，但原、副线圈电流之比不变，C错误，D正确。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AS.36_1#c82cd7c4b?pid=3ba47ba3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190617"/>
              </a:xfrm>
              <a:prstGeom prst="rect">
                <a:avLst/>
              </a:prstGeom>
              <a:blipFill rotWithShape="1">
                <a:blip r:embed="rId1"/>
                <a:stretch>
                  <a:fillRect l="-5" r="-386" b="-1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d269375e0?pid=4ddccf4ff&amp;color=0,0,0&amp;vtp=1&amp;bt=1&amp;bbb=1"/>
          <p:cNvSpPr/>
          <p:nvPr/>
        </p:nvSpPr>
        <p:spPr>
          <a:xfrm>
            <a:off x="612648" y="466344"/>
            <a:ext cx="1096365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题型三</a:t>
            </a:r>
            <a:r>
              <a:rPr lang="en-US" altLang="zh-CN" sz="32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变压器原线圈有负载的电路分析</a:t>
            </a:r>
            <a:endParaRPr lang="en-US" altLang="zh-CN" sz="3200" dirty="0"/>
          </a:p>
        </p:txBody>
      </p:sp>
      <p:sp>
        <p:nvSpPr>
          <p:cNvPr id="3" name="P_4_BD#65b376b17?pid=d269375e0&amp;color=0,0,0&amp;vtp=1&amp;bbb=1&amp;hb=1"/>
          <p:cNvSpPr/>
          <p:nvPr/>
        </p:nvSpPr>
        <p:spPr>
          <a:xfrm>
            <a:off x="612648" y="1177979"/>
            <a:ext cx="10963656" cy="1215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分析理想变压器原线圈接有负载的问题时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，要明确原线圈所在的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电路结构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，从而确定各物理量之间的关系。</a:t>
            </a:r>
            <a:endParaRPr lang="en-US" altLang="zh-CN" sz="2800" dirty="0"/>
          </a:p>
        </p:txBody>
      </p:sp>
      <p:pic>
        <p:nvPicPr>
          <p:cNvPr id="4" name="P_4_BD#65b376b17?iti=5&amp;htil=10&amp;pid=d269375e0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6641" y="2521585"/>
            <a:ext cx="2404872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P_4_BD#65b376b17?htil=10&amp;sp=1&amp;pid=d269375e0&amp;color=0,0,0&amp;vtp=1&amp;bbb=1&amp;hb=1"/>
              <p:cNvSpPr/>
              <p:nvPr/>
            </p:nvSpPr>
            <p:spPr>
              <a:xfrm>
                <a:off x="612648" y="2462720"/>
                <a:ext cx="8430768" cy="19357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（1）负载与原线圈串联，如图甲所示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，负载会分担一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部分电压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，原线圈两端的电压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，流过负载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的电流等于原线圈中的电流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P_4_BD#65b376b17?htil=10&amp;sp=1&amp;pid=d269375e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462720"/>
                <a:ext cx="8430768" cy="1935734"/>
              </a:xfrm>
              <a:prstGeom prst="rect">
                <a:avLst/>
              </a:prstGeom>
              <a:blipFill rotWithShape="1">
                <a:blip r:embed="rId2"/>
                <a:stretch>
                  <a:fillRect l="-6" t="-10" r="-410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P_4_BD#65b376b17?iti=5&amp;htil=10&amp;pid=d269375e0&amp;color=0,0,0&amp;vtp=1"/>
          <p:cNvSpPr/>
          <p:nvPr/>
        </p:nvSpPr>
        <p:spPr>
          <a:xfrm>
            <a:off x="10100796" y="4001897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65b376b17?iti=6&amp;htil=11&amp;pid=d269375e0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1177" y="486288"/>
            <a:ext cx="3429000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65b376b17?htil=11&amp;sp=1&amp;pid=d269375e0&amp;color=0,0,0&amp;vtp=1&amp;bt=1&amp;bbb=1&amp;hb=1"/>
              <p:cNvSpPr/>
              <p:nvPr/>
            </p:nvSpPr>
            <p:spPr>
              <a:xfrm>
                <a:off x="612648" y="468000"/>
                <a:ext cx="7406640" cy="19357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（2）负载与原线圈并联，如图乙所示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。负载会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分流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，原线圈两端的电压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，流过原线圈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P_4_BD#65b376b17?htil=11&amp;sp=1&amp;pid=d269375e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7406640" cy="1935734"/>
              </a:xfrm>
              <a:prstGeom prst="rect">
                <a:avLst/>
              </a:prstGeom>
              <a:blipFill rotWithShape="1">
                <a:blip r:embed="rId2"/>
                <a:stretch>
                  <a:fillRect l="-7" r="7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P_4_BD#65b376b17?iti=6&amp;htil=11&amp;pid=d269375e0&amp;color=0,0,0&amp;vtp=1"/>
          <p:cNvSpPr/>
          <p:nvPr/>
        </p:nvSpPr>
        <p:spPr>
          <a:xfrm>
            <a:off x="9567396" y="2570104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7_1#b26c30c1f?sp=1&amp;pid=d269375e0&amp;color=0,0,0&amp;vtp=1&amp;bt=1&amp;bbb=1&amp;hb=1"/>
              <p:cNvSpPr/>
              <p:nvPr/>
            </p:nvSpPr>
            <p:spPr>
              <a:xfrm>
                <a:off x="612648" y="468000"/>
                <a:ext cx="10963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例5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在图（a）所示的交流电路中，电源电压的有效值为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，理想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变压器原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、副线圈的匝数比为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均为定值电阻，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，各电表均为理想电表。已知电阻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中电流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𝑖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随时间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变化的正弦曲线如图（b）所示。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4_BD.37_1#b26c30c1f?sp=1&amp;pid=d269375e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49675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BD.39_2#b26c30c1f?iti=7&amp;htil=1&amp;pid=d269375e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4832" y="3082739"/>
            <a:ext cx="2532888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4_BD.39_3#b26c30c1f?iti=8&amp;htil=1&amp;pid=d269375e0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0920" y="3411923"/>
            <a:ext cx="2962656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4_BD.39_4#b26c30c1f?iti=7&amp;htil=1&amp;pid=d269375e0&amp;color=0,0,0&amp;vtp=1&amp;bbb=1"/>
          <p:cNvSpPr/>
          <p:nvPr/>
        </p:nvSpPr>
        <p:spPr>
          <a:xfrm>
            <a:off x="2698814" y="4919667"/>
            <a:ext cx="13049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图（a）</a:t>
            </a:r>
            <a:endParaRPr lang="en-US" altLang="zh-CN" sz="2800" dirty="0"/>
          </a:p>
        </p:txBody>
      </p:sp>
      <p:sp>
        <p:nvSpPr>
          <p:cNvPr id="7" name="QC_4_BD.39_5#b26c30c1f?iti=8&amp;htil=1&amp;pid=d269375e0&amp;color=0,0,0&amp;vtp=1&amp;bbb=1"/>
          <p:cNvSpPr/>
          <p:nvPr/>
        </p:nvSpPr>
        <p:spPr>
          <a:xfrm>
            <a:off x="8179467" y="491966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图（b）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9_6#b26c30c1f.choices?pid=d269375e0&amp;color=0,0,0&amp;vtp=1&amp;bt=1&amp;bbb=1"/>
              <p:cNvSpPr/>
              <p:nvPr/>
            </p:nvSpPr>
            <p:spPr>
              <a:xfrm>
                <a:off x="612648" y="468000"/>
                <a:ext cx="10963656" cy="24993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所用交流电的频率为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变压器传输的电功率为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4_BD.39_6#b26c30c1f.choices?pid=d269375e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499360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3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38_1#b26c30c1f.bracket?pid=d269375e0&amp;color=0,0,0&amp;vpa=10&amp;vtp=1&amp;answeroption=D"/>
          <p:cNvSpPr txBox="1"/>
          <p:nvPr/>
        </p:nvSpPr>
        <p:spPr>
          <a:xfrm>
            <a:off x="485648" y="2398400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  <a:endParaRPr lang="zh-CN" altLang="en-US" sz="4400" b="1">
              <a:solidFill>
                <a:srgbClr val="FF0000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AS.40_1#b26c30c1f?pid=d269375e0&amp;color=0,0,0&amp;vtp=1&amp;bt=1&amp;bbb=1&amp;hb=1"/>
              <p:cNvSpPr/>
              <p:nvPr/>
            </p:nvSpPr>
            <p:spPr>
              <a:xfrm>
                <a:off x="612648" y="466344"/>
                <a:ext cx="10963656" cy="40341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𝑖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图像可知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𝑇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，则所用交流电的频率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𝑇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，故A错误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；副线圈两端电压有效值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得原线圈两端电压有效值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，电压表的示数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，故B错误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；电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流表的示数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，故C错误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；变压器传输的电功率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bSup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，故D正确。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4_AS.40_1#b26c30c1f?pid=d269375e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4034155"/>
              </a:xfrm>
              <a:prstGeom prst="rect">
                <a:avLst/>
              </a:prstGeom>
              <a:blipFill rotWithShape="1">
                <a:blip r:embed="rId1"/>
                <a:stretch>
                  <a:fillRect l="-5" t="-6" r="2" b="-1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62b5668a?sp=1&amp;pid=d269375e0&amp;color=0,0,0&amp;vtp=1&amp;bt=1&amp;bbb=1"/>
          <p:cNvSpPr/>
          <p:nvPr/>
        </p:nvSpPr>
        <p:spPr>
          <a:xfrm>
            <a:off x="612648" y="466344"/>
            <a:ext cx="10963656" cy="5956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迁移应用</a:t>
            </a:r>
            <a:endParaRPr lang="en-US" altLang="zh-CN" sz="3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41_1#2fadeda86?sp=1&amp;pid=462b5668a&amp;color=0,0,0&amp;vtp=1&amp;bbb=1&amp;hb=1"/>
              <p:cNvSpPr/>
              <p:nvPr/>
            </p:nvSpPr>
            <p:spPr>
              <a:xfrm>
                <a:off x="612648" y="1120648"/>
                <a:ext cx="10963656" cy="2411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理想变压器的原、副线圈的匝数比为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，在原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、副线圈的回路中分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别接入阻值为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的电阻，原线圈输入端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接在电压为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的正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弦交流电源上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，如图所示。设副线圈回路中电阻两端的电压为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原、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副线圈回路中电阻消耗的功率的比值为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则下列说法正确的是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C_5_BD.41_1#2fadeda86?sp=1&amp;pid=462b5668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20648"/>
                <a:ext cx="10963656" cy="2411032"/>
              </a:xfrm>
              <a:prstGeom prst="rect">
                <a:avLst/>
              </a:prstGeom>
              <a:blipFill rotWithShape="1">
                <a:blip r:embed="rId1"/>
                <a:stretch>
                  <a:fillRect l="-5" t="-21" r="-5303" b="-2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42_1#2fadeda86.bracket?pid=462b5668a&amp;color=0,0,0&amp;vpa=11&amp;vtp=1"/>
          <p:cNvSpPr/>
          <p:nvPr/>
        </p:nvSpPr>
        <p:spPr>
          <a:xfrm>
            <a:off x="10875931" y="2980690"/>
            <a:ext cx="51593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5_BD.43_1#2fadeda86?htil=13&amp;pid=462b5668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3111" y="3658870"/>
            <a:ext cx="3410712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43_2#2fadeda86.choices?htil=13&amp;pid=462b5668a&amp;color=0,0,0&amp;vtp=1&amp;bbb=1"/>
              <p:cNvSpPr/>
              <p:nvPr/>
            </p:nvSpPr>
            <p:spPr>
              <a:xfrm>
                <a:off x="612648" y="3531870"/>
                <a:ext cx="7424928" cy="318668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110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110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C_5_BD.43_2#2fadeda86.choices?htil=13&amp;pid=462b5668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531870"/>
                <a:ext cx="7424928" cy="3186684"/>
              </a:xfrm>
              <a:prstGeom prst="rect">
                <a:avLst/>
              </a:prstGeom>
              <a:blipFill rotWithShape="1">
                <a:blip r:embed="rId3"/>
                <a:stretch>
                  <a:fillRect l="-7" r="5" b="-2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44_1#2fadeda86?pid=462b5668a&amp;color=0,0,0&amp;vtp=1&amp;bt=1&amp;bbb=1&amp;hb=1"/>
              <p:cNvSpPr/>
              <p:nvPr/>
            </p:nvSpPr>
            <p:spPr>
              <a:xfrm>
                <a:off x="612648" y="468000"/>
                <a:ext cx="10963656" cy="31586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原、副线圈电压比等于匝数比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，根据副线圈负载电阻两端的电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，可知副线圈两端电压为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，原线圈两端电压为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，副线圈中的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，则原线圈中的电流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整理可得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55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，原、副线圈回路中电阻之比为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，电流之比为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，可得电阻消耗功率之比为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，故选C。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AS.44_1#2fadeda86?pid=462b5668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3158617"/>
              </a:xfrm>
              <a:prstGeom prst="rect">
                <a:avLst/>
              </a:prstGeom>
              <a:blipFill rotWithShape="1">
                <a:blip r:embed="rId1"/>
                <a:stretch>
                  <a:fillRect l="-5" r="-218" b="-2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69a0834c5?htil=1&amp;pid=0ff02ec85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704" y="504576"/>
            <a:ext cx="4590288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4_BD#69a0834c5?htil=1&amp;pid=0ff02ec85&amp;color=0,0,0&amp;mp=1&amp;tib=255,255,255&amp;vtp=1&amp;bt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468000"/>
            <a:ext cx="2039112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69a0834c5?pid=0ff02ec85&amp;color=0,0,0&amp;vtp=1&amp;bbb=1&amp;hb=1"/>
              <p:cNvSpPr/>
              <p:nvPr/>
            </p:nvSpPr>
            <p:spPr>
              <a:xfrm>
                <a:off x="612648" y="2369952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调压变压器就是一种自耦变压器，它的构造如图乙所示。线圈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绕在一个圆环形的铁芯上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𝐶𝐷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之间加上输入电压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，改变滑动触头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的位置就可以调节输出电压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P_4_BD#69a0834c5?pid=0ff02ec85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369952"/>
                <a:ext cx="10963656" cy="1863535"/>
              </a:xfrm>
              <a:prstGeom prst="rect">
                <a:avLst/>
              </a:prstGeom>
              <a:blipFill rotWithShape="1">
                <a:blip r:embed="rId3"/>
                <a:stretch>
                  <a:fillRect l="-5" t="-7" r="2" b="-3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45_1#3a5886f2f?htil=14&amp;pid=462b5668a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9077" y="495431"/>
            <a:ext cx="4346735" cy="215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45_2#3a5886f2f?htil=14&amp;sp=1&amp;pid=462b5668a&amp;color=0,0,0&amp;vtp=1&amp;bt=1&amp;bbb=1&amp;hb=1&amp;hs=1"/>
              <p:cNvSpPr/>
              <p:nvPr/>
            </p:nvSpPr>
            <p:spPr>
              <a:xfrm>
                <a:off x="612648" y="468000"/>
                <a:ext cx="6446520" cy="246361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如图所示，理想变压器的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端所接的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交流电压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16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sin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π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是规格均为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”的灯泡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，现调节电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为某一值时恰好能使两个灯泡均正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C_5_BD.45_2#3a5886f2f?htil=14&amp;sp=1&amp;pid=462b5668a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6446520" cy="2463610"/>
              </a:xfrm>
              <a:prstGeom prst="rect">
                <a:avLst/>
              </a:prstGeom>
              <a:blipFill rotWithShape="1">
                <a:blip r:embed="rId2"/>
                <a:stretch>
                  <a:fillRect l="-8" r="8" b="-2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46_1#3a5886f2f.bracket?pid=462b5668a&amp;color=0,0,0&amp;vpa=12&amp;vtp=1"/>
          <p:cNvSpPr/>
          <p:nvPr/>
        </p:nvSpPr>
        <p:spPr>
          <a:xfrm>
            <a:off x="8001667" y="356857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47_1#3a5886f2f.choices?htil=14&amp;pid=462b5668a&amp;color=0,0,0&amp;vtp=1&amp;bbb=1&amp;hs=1"/>
              <p:cNvSpPr/>
              <p:nvPr/>
            </p:nvSpPr>
            <p:spPr>
              <a:xfrm>
                <a:off x="612648" y="4124774"/>
                <a:ext cx="10963656" cy="2449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12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变压器原、副线圈匝数比为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连入电路的阻值，电压表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的示数增大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连入电路的阻值，电压表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的示数不变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C_5_BD.47_1#3a5886f2f.choices?htil=14&amp;pid=462b5668a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124774"/>
                <a:ext cx="10963656" cy="2449132"/>
              </a:xfrm>
              <a:prstGeom prst="rect">
                <a:avLst/>
              </a:prstGeom>
              <a:blipFill rotWithShape="1">
                <a:blip r:embed="rId3"/>
                <a:stretch>
                  <a:fillRect l="-5" t="-18" r="2" b="-2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45_2#3a5886f2f?htil=14&amp;sp=1&amp;pid=462b5668a&amp;color=0,0,0&amp;vtp=1&amp;bt=1&amp;bbb=1&amp;hb=1&amp;hs=1"/>
              <p:cNvSpPr/>
              <p:nvPr/>
            </p:nvSpPr>
            <p:spPr>
              <a:xfrm>
                <a:off x="612648" y="2943674"/>
                <a:ext cx="10968012" cy="1179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常发光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均为理想交流电压表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调节过程中所有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元件均可安全工作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，忽略灯泡电阻的变化，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则(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C_5_BD.45_2#3a5886f2f?htil=14&amp;sp=1&amp;pid=462b5668a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943674"/>
                <a:ext cx="10968012" cy="1179132"/>
              </a:xfrm>
              <a:prstGeom prst="rect">
                <a:avLst/>
              </a:prstGeom>
              <a:blipFill rotWithShape="1">
                <a:blip r:embed="rId4"/>
                <a:stretch>
                  <a:fillRect l="-5" t="-38" r="-589" b="-5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48_1#3a5886f2f?pid=462b5668a&amp;color=0,0,0&amp;vtp=1&amp;bt=1&amp;bbb=1&amp;hb=1"/>
              <p:cNvSpPr/>
              <p:nvPr/>
            </p:nvSpPr>
            <p:spPr>
              <a:xfrm>
                <a:off x="612648" y="466344"/>
                <a:ext cx="10963656" cy="45810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理想变压器的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端所接的交流电压的有效值为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16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当两个灯泡均正常发光时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，原线圈两端电压为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，理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想交流电压表测的是电压的有效值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005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，副线圈两端电压为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，变压器原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、副线圈匝数比为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，故A、B错误；增大电阻箱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连入电路的阻值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，则副线圈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总电阻增大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增大，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也增大，即电压表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示数都增大，故C正确，D错误。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AS.48_1#3a5886f2f?pid=462b5668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4581017"/>
              </a:xfrm>
              <a:prstGeom prst="rect">
                <a:avLst/>
              </a:prstGeom>
              <a:blipFill rotWithShape="1">
                <a:blip r:embed="rId1"/>
                <a:stretch>
                  <a:fillRect l="-5" t="-6" r="-3467" b="-14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1_1#fb4320d33?sp=1&amp;pid=0ff02ec85&amp;color=0,0,0&amp;vtp=1&amp;bt=1&amp;bbb=1&amp;hb=1"/>
              <p:cNvSpPr/>
              <p:nvPr/>
            </p:nvSpPr>
            <p:spPr>
              <a:xfrm>
                <a:off x="612648" y="468000"/>
                <a:ext cx="10963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如图甲为教室的挂扇，图乙为一种自耦变压器的结构示意图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，线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圈均匀绕在圆环形铁芯上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端输入电压按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sin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π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规律变化的交流电，在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间接风扇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。下列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表述正确的是(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4_BD.1_1#fb4320d33?sp=1&amp;pid=0ff02ec8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49675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BD.3_2#fb4320d33?iti=1&amp;htil=1&amp;pid=0ff02ec8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9464" y="3390079"/>
            <a:ext cx="1563624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4_BD.3_3#fb4320d33?iti=2&amp;htil=1&amp;pid=0ff02ec8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2128" y="3097471"/>
            <a:ext cx="1901952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4_BD.3_4#fb4320d33?iti=1&amp;htil=1&amp;pid=0ff02ec85&amp;color=0,0,0&amp;vtp=1"/>
          <p:cNvSpPr/>
          <p:nvPr/>
        </p:nvSpPr>
        <p:spPr>
          <a:xfrm>
            <a:off x="3132995" y="5409887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7" name="QC_4_BD.3_5#fb4320d33?iti=2&amp;htil=1&amp;pid=0ff02ec85&amp;color=0,0,0&amp;vtp=1"/>
          <p:cNvSpPr/>
          <p:nvPr/>
        </p:nvSpPr>
        <p:spPr>
          <a:xfrm>
            <a:off x="8614823" y="5419031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3_6#fb4320d33.choices?pid=0ff02ec85&amp;color=0,0,0&amp;vtp=1&amp;bt=1&amp;bbb=1"/>
              <p:cNvSpPr/>
              <p:nvPr/>
            </p:nvSpPr>
            <p:spPr>
              <a:xfrm>
                <a:off x="612648" y="468000"/>
                <a:ext cx="10963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接入风扇的交流电频率为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触头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转到线圈中间位置时，风扇所加电压为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110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触头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顺时针旋转时，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间输入电流增大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触头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顺时针旋转时，风扇的转速加快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4_BD.3_6#fb4320d33.choices?pid=0ff02ec85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49675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_1#fb4320d33.bracket?pid=0ff02ec85&amp;color=0,0,0&amp;vpa=1&amp;vtp=1&amp;answeroption=B"/>
          <p:cNvSpPr txBox="1"/>
          <p:nvPr/>
        </p:nvSpPr>
        <p:spPr>
          <a:xfrm>
            <a:off x="485648" y="1169040"/>
            <a:ext cx="564257" cy="6771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细黑" panose="02010600040101010101" pitchFamily="2" charset="-122"/>
              </a:rPr>
              <a:t>√</a:t>
            </a:r>
            <a:endParaRPr lang="zh-CN" altLang="en-US" sz="4400" b="1">
              <a:solidFill>
                <a:srgbClr val="FF0000"/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AS.4_1#fb4320d33?pid=0ff02ec85&amp;color=0,0,0&amp;vtp=1&amp;bt=1&amp;bbb=1&amp;hb=1"/>
              <p:cNvSpPr/>
              <p:nvPr/>
            </p:nvSpPr>
            <p:spPr>
              <a:xfrm>
                <a:off x="612648" y="466344"/>
                <a:ext cx="10963656" cy="45937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𝑇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π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，则交流电的频率为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𝑇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Hz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自耦变压器不改变交流电的频率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，所以接入风扇的交流电频率为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A错误；A、B端电压的有效值为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220</m:t>
                        </m:r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，所以触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转到线圈中间位置时，风扇所加电压为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110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，故B正确；触头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P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时针旋转时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，B、C间的线圈匝数减少，电压减小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，给风扇所加电压减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，风扇中的电流减小，风扇的转速减慢，B、C间输出电流减小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、B间输入电流减小，故C、D错误。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4_AS.4_1#fb4320d33?pid=0ff02ec85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4593717"/>
              </a:xfrm>
              <a:prstGeom prst="rect">
                <a:avLst/>
              </a:prstGeom>
              <a:blipFill rotWithShape="1">
                <a:blip r:embed="rId1"/>
                <a:stretch>
                  <a:fillRect l="-5" t="-6" r="-2963" b="-1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cd5b7b2a?sp=1&amp;pid=0ff02ec85&amp;color=0,0,0&amp;vtp=1&amp;bt=1&amp;bbb=1"/>
          <p:cNvSpPr/>
          <p:nvPr/>
        </p:nvSpPr>
        <p:spPr>
          <a:xfrm>
            <a:off x="612648" y="466345"/>
            <a:ext cx="10963656" cy="605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0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迁移应用</a:t>
            </a:r>
            <a:endParaRPr lang="en-US" altLang="zh-CN" sz="3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5_BD.5_1#86a4226e3?sp=1&amp;pid=0cd5b7b2a&amp;color=0,0,0&amp;vtp=1&amp;bbb=1&amp;hb=1"/>
              <p:cNvSpPr/>
              <p:nvPr/>
            </p:nvSpPr>
            <p:spPr>
              <a:xfrm>
                <a:off x="612648" y="1132586"/>
                <a:ext cx="10963656" cy="309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一自耦变压器如图所示，环形铁芯上只绕有一个线圈，将其接在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间作为原线圈。通过滑动触头取该线圈的一部分，接在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间作为副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线圈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间接电压为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的交变电流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，其瞬时值表达式为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sin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π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间的输出电压为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，在将滑动触头从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点顺时针旋转到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点的过程中，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C_5_BD.5_1#86a4226e3?sp=1&amp;pid=0cd5b7b2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32586"/>
                <a:ext cx="10963656" cy="3093657"/>
              </a:xfrm>
              <a:prstGeom prst="rect">
                <a:avLst/>
              </a:prstGeom>
              <a:blipFill rotWithShape="1">
                <a:blip r:embed="rId1"/>
                <a:stretch>
                  <a:fillRect l="-5" t="-12" r="-85" b="-2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6_1#86a4226e3.bracket?pid=0cd5b7b2a&amp;color=0,0,0&amp;vpa=2&amp;vtp=1"/>
          <p:cNvSpPr/>
          <p:nvPr/>
        </p:nvSpPr>
        <p:spPr>
          <a:xfrm>
            <a:off x="8626317" y="3665601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5_BD.7_1#86a4226e3?htil=3&amp;pid=0cd5b7b2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2279" y="4365371"/>
            <a:ext cx="2414016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5_BD.7_2#86a4226e3.choices?htil=3&amp;pid=0cd5b7b2a&amp;color=0,0,0&amp;vtp=1&amp;bbb=1"/>
              <p:cNvSpPr/>
              <p:nvPr/>
            </p:nvSpPr>
            <p:spPr>
              <a:xfrm>
                <a:off x="612648" y="4238371"/>
                <a:ext cx="8421624" cy="244221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110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逐渐减小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间输出交流电的频率为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C_5_BD.7_2#86a4226e3.choices?htil=3&amp;pid=0cd5b7b2a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238371"/>
                <a:ext cx="8421624" cy="2442210"/>
              </a:xfrm>
              <a:prstGeom prst="rect">
                <a:avLst/>
              </a:prstGeom>
              <a:blipFill rotWithShape="1">
                <a:blip r:embed="rId3"/>
                <a:stretch>
                  <a:fillRect l="-6" t="-16" r="2" b="-2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AS.8_1#86a4226e3?pid=0cd5b7b2a&amp;color=0,0,0&amp;vtp=1&amp;bt=1&amp;bbb=1&amp;hb=1"/>
              <p:cNvSpPr/>
              <p:nvPr/>
            </p:nvSpPr>
            <p:spPr>
              <a:xfrm>
                <a:off x="612648" y="466344"/>
                <a:ext cx="10963656" cy="223507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2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为有效值，所以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sub>
                        </m:sSub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220</m:t>
                        </m:r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220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，A错误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；根据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，B错误；由于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𝑛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逐渐减小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逐渐减小，C正确；根据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25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，D错误。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AS.8_1#86a4226e3?pid=0cd5b7b2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2235073"/>
              </a:xfrm>
              <a:prstGeom prst="rect">
                <a:avLst/>
              </a:prstGeom>
              <a:blipFill rotWithShape="1">
                <a:blip r:embed="rId1"/>
                <a:stretch>
                  <a:fillRect l="-5" t="-11" r="-386" b="-22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tags/tag1.xml><?xml version="1.0" encoding="utf-8"?>
<p:tagLst xmlns:p="http://schemas.openxmlformats.org/presentationml/2006/main">
  <p:tag name="commondata" val="eyJoZGlkIjoiM2NiODY2YTViZDdiZmM0MjU0NWU1MThlOWM2NjdhZjc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8741</Words>
  <Application>WPS 演示</Application>
  <PresentationFormat>宽屏</PresentationFormat>
  <Paragraphs>373</Paragraphs>
  <Slides>42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微软雅黑</vt:lpstr>
      <vt:lpstr>Times New Roman</vt:lpstr>
      <vt:lpstr>宋体</vt:lpstr>
      <vt:lpstr>Cambria Math</vt:lpstr>
      <vt:lpstr>华文细黑</vt:lpstr>
      <vt:lpstr>Calibri</vt:lpstr>
      <vt:lpstr>Arial Unicode MS</vt:lpstr>
      <vt:lpstr>等线</vt:lpstr>
      <vt:lpstr>Calibri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。</cp:lastModifiedBy>
  <cp:revision>3</cp:revision>
  <dcterms:created xsi:type="dcterms:W3CDTF">2024-06-27T07:25:00Z</dcterms:created>
  <dcterms:modified xsi:type="dcterms:W3CDTF">2024-08-21T03:11:00Z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C319FA7EA1044C57BFADAFC520AFB931_12</vt:lpwstr>
  </property>
  <property fmtid="{D5CDD505-2E9C-101B-9397-08002B2CF9AE}" pid="3" name="KSOProductBuildVer">
    <vt:lpwstr>2052-12.1.0.17827</vt:lpwstr>
  </property>
</Properties>
</file>